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72" r:id="rId3"/>
    <p:sldId id="273" r:id="rId4"/>
    <p:sldId id="285" r:id="rId5"/>
    <p:sldId id="283" r:id="rId6"/>
    <p:sldId id="284" r:id="rId7"/>
    <p:sldId id="289" r:id="rId8"/>
    <p:sldId id="293" r:id="rId9"/>
    <p:sldId id="291" r:id="rId10"/>
    <p:sldId id="294" r:id="rId11"/>
    <p:sldId id="290" r:id="rId12"/>
    <p:sldId id="295" r:id="rId13"/>
    <p:sldId id="296" r:id="rId14"/>
    <p:sldId id="297" r:id="rId15"/>
    <p:sldId id="292" r:id="rId16"/>
    <p:sldId id="298" r:id="rId17"/>
    <p:sldId id="299" r:id="rId18"/>
    <p:sldId id="300" r:id="rId19"/>
    <p:sldId id="301" r:id="rId20"/>
    <p:sldId id="303" r:id="rId21"/>
    <p:sldId id="288" r:id="rId2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p:scale>
          <a:sx n="73" d="100"/>
          <a:sy n="73" d="100"/>
        </p:scale>
        <p:origin x="46" y="283"/>
      </p:cViewPr>
      <p:guideLst>
        <p:guide orient="horz" pos="2160"/>
        <p:guide pos="3840"/>
      </p:guideLst>
    </p:cSldViewPr>
  </p:slideViewPr>
  <p:notesTextViewPr>
    <p:cViewPr>
      <p:scale>
        <a:sx n="1" d="1"/>
        <a:sy n="1" d="1"/>
      </p:scale>
      <p:origin x="0" y="0"/>
    </p:cViewPr>
  </p:notesTextViewPr>
  <p:sorterViewPr>
    <p:cViewPr>
      <p:scale>
        <a:sx n="100" d="100"/>
        <a:sy n="100" d="100"/>
      </p:scale>
      <p:origin x="0" y="-61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4/22/2015</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4/22/2015</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4/22/2015</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4/22/2015</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4/22/2015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4/22/2015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4/22/2015</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8015" y="764373"/>
            <a:ext cx="11729544" cy="1293028"/>
          </a:xfrm>
        </p:spPr>
        <p:txBody>
          <a:bodyPr/>
          <a:lstStyle>
            <a:lvl1pPr>
              <a:defRPr>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36483" y="2194560"/>
            <a:ext cx="11603420" cy="4024125"/>
          </a:xfrm>
        </p:spPr>
        <p:txBody>
          <a:bodyPr>
            <a:normAutofit/>
          </a:bodyPr>
          <a:lstStyle>
            <a:lvl1pPr>
              <a:defRPr sz="3200">
                <a:latin typeface="Times New Roman" panose="02020603050405020304" pitchFamily="18" charset="0"/>
                <a:cs typeface="Times New Roman" panose="02020603050405020304" pitchFamily="18" charset="0"/>
              </a:defRPr>
            </a:lvl1pPr>
            <a:lvl2pPr>
              <a:defRPr sz="3200">
                <a:latin typeface="Times New Roman" panose="02020603050405020304" pitchFamily="18" charset="0"/>
                <a:cs typeface="Times New Roman" panose="02020603050405020304" pitchFamily="18" charset="0"/>
              </a:defRPr>
            </a:lvl2pPr>
            <a:lvl3pPr>
              <a:defRPr sz="3200">
                <a:latin typeface="Times New Roman" panose="02020603050405020304" pitchFamily="18" charset="0"/>
                <a:cs typeface="Times New Roman" panose="02020603050405020304" pitchFamily="18" charset="0"/>
              </a:defRPr>
            </a:lvl3pPr>
            <a:lvl4pPr>
              <a:defRPr sz="3200">
                <a:latin typeface="Times New Roman" panose="02020603050405020304" pitchFamily="18" charset="0"/>
                <a:cs typeface="Times New Roman" panose="02020603050405020304" pitchFamily="18" charset="0"/>
              </a:defRPr>
            </a:lvl4pPr>
            <a:lvl5pPr>
              <a:defRPr sz="3200">
                <a:latin typeface="Times New Roman" panose="02020603050405020304" pitchFamily="18" charset="0"/>
                <a:cs typeface="Times New Roman" panose="020206030504050203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4/22/2015</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4/22/2015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4/22/2015</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b="1"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b="1"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b="1"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b="1"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5669" y="1803405"/>
            <a:ext cx="11209283" cy="3840650"/>
          </a:xfrm>
        </p:spPr>
        <p:txBody>
          <a:bodyPr>
            <a:normAutofit/>
          </a:bodyPr>
          <a:lstStyle/>
          <a:p>
            <a:pPr algn="ctr"/>
            <a:r>
              <a:rPr lang="en-US" sz="8000" dirty="0" smtClean="0">
                <a:solidFill>
                  <a:srgbClr val="FFFF00"/>
                </a:solidFill>
              </a:rPr>
              <a:t>Bhagavad Gita</a:t>
            </a:r>
            <a:br>
              <a:rPr lang="en-US" sz="8000" dirty="0" smtClean="0">
                <a:solidFill>
                  <a:srgbClr val="FFFF00"/>
                </a:solidFill>
              </a:rPr>
            </a:br>
            <a:r>
              <a:rPr lang="en-US" sz="8000" dirty="0" smtClean="0">
                <a:solidFill>
                  <a:srgbClr val="FFFF00"/>
                </a:solidFill>
              </a:rPr>
              <a:t>Study group</a:t>
            </a:r>
            <a:endParaRPr lang="en-US" sz="8000" dirty="0">
              <a:solidFill>
                <a:srgbClr val="FFFF00"/>
              </a:solidFill>
            </a:endParaRPr>
          </a:p>
        </p:txBody>
      </p:sp>
    </p:spTree>
    <p:extLst>
      <p:ext uri="{BB962C8B-B14F-4D97-AF65-F5344CB8AC3E}">
        <p14:creationId xmlns:p14="http://schemas.microsoft.com/office/powerpoint/2010/main" val="15984771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83513" y="764373"/>
            <a:ext cx="11729544" cy="1293028"/>
          </a:xfrm>
        </p:spPr>
        <p:txBody>
          <a:bodyPr>
            <a:normAutofit/>
          </a:bodyPr>
          <a:lstStyle/>
          <a:p>
            <a:r>
              <a:rPr lang="en-US" altLang="en-US" dirty="0">
                <a:solidFill>
                  <a:srgbClr val="FFFF00"/>
                </a:solidFill>
                <a:cs typeface="Trebuchet MS" pitchFamily="34" charset="0"/>
              </a:rPr>
              <a:t>How we can connect to divinity</a:t>
            </a:r>
            <a:endParaRPr lang="en-US" altLang="en-US" dirty="0" smtClean="0">
              <a:solidFill>
                <a:srgbClr val="FFFF00"/>
              </a:solidFill>
              <a:cs typeface="Trebuchet MS" pitchFamily="34" charset="0"/>
            </a:endParaRPr>
          </a:p>
        </p:txBody>
      </p:sp>
      <p:sp>
        <p:nvSpPr>
          <p:cNvPr id="5123" name="Content Placeholder 2"/>
          <p:cNvSpPr>
            <a:spLocks noGrp="1"/>
          </p:cNvSpPr>
          <p:nvPr>
            <p:ph idx="1"/>
          </p:nvPr>
        </p:nvSpPr>
        <p:spPr>
          <a:xfrm>
            <a:off x="236483" y="2204892"/>
            <a:ext cx="11430000" cy="4024125"/>
          </a:xfrm>
        </p:spPr>
        <p:txBody>
          <a:bodyPr anchor="t">
            <a:noAutofit/>
          </a:bodyPr>
          <a:lstStyle/>
          <a:p>
            <a:pPr marL="0" indent="0">
              <a:buNone/>
            </a:pPr>
            <a:r>
              <a:rPr lang="en-US" dirty="0" smtClean="0">
                <a:solidFill>
                  <a:srgbClr val="FFFF00"/>
                </a:solidFill>
              </a:rPr>
              <a:t>Four ways to seek communion with Divinity</a:t>
            </a:r>
          </a:p>
          <a:p>
            <a:pPr lvl="1"/>
            <a:r>
              <a:rPr lang="en-US" dirty="0" smtClean="0">
                <a:solidFill>
                  <a:srgbClr val="FFFF00"/>
                </a:solidFill>
              </a:rPr>
              <a:t>Worship God to alleviate agony, fears and adversity</a:t>
            </a:r>
          </a:p>
          <a:p>
            <a:pPr lvl="1"/>
            <a:r>
              <a:rPr lang="en-US" dirty="0" smtClean="0">
                <a:solidFill>
                  <a:srgbClr val="FFFF00"/>
                </a:solidFill>
              </a:rPr>
              <a:t>Seek happiness through worldly things such as health, wealth, family via spiritual means  </a:t>
            </a:r>
          </a:p>
          <a:p>
            <a:pPr lvl="1"/>
            <a:r>
              <a:rPr lang="en-US" dirty="0" smtClean="0">
                <a:solidFill>
                  <a:srgbClr val="FFFF00"/>
                </a:solidFill>
              </a:rPr>
              <a:t>Seek knowledge and wisdom for spiritual advancement</a:t>
            </a:r>
          </a:p>
          <a:p>
            <a:pPr lvl="1"/>
            <a:r>
              <a:rPr lang="en-US" dirty="0" smtClean="0">
                <a:solidFill>
                  <a:srgbClr val="FFFF00"/>
                </a:solidFill>
              </a:rPr>
              <a:t>The wise ones know the existence of all pervasive </a:t>
            </a:r>
            <a:r>
              <a:rPr lang="en-US" dirty="0" err="1" smtClean="0">
                <a:solidFill>
                  <a:srgbClr val="FFFF00"/>
                </a:solidFill>
              </a:rPr>
              <a:t>Atma</a:t>
            </a:r>
            <a:r>
              <a:rPr lang="en-US" dirty="0" smtClean="0">
                <a:solidFill>
                  <a:srgbClr val="FFFF00"/>
                </a:solidFill>
              </a:rPr>
              <a:t> and seek nothing else </a:t>
            </a:r>
          </a:p>
          <a:p>
            <a:pPr lvl="1"/>
            <a:endParaRPr lang="en-US" dirty="0" smtClean="0">
              <a:solidFill>
                <a:srgbClr val="FFFF00"/>
              </a:solidFill>
            </a:endParaRPr>
          </a:p>
          <a:p>
            <a:pPr lvl="1"/>
            <a:endParaRPr lang="en-US" dirty="0" smtClean="0">
              <a:solidFill>
                <a:srgbClr val="FFFF00"/>
              </a:solidFill>
            </a:endParaRPr>
          </a:p>
        </p:txBody>
      </p:sp>
    </p:spTree>
    <p:extLst>
      <p:ext uri="{BB962C8B-B14F-4D97-AF65-F5344CB8AC3E}">
        <p14:creationId xmlns:p14="http://schemas.microsoft.com/office/powerpoint/2010/main" val="3094462574"/>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US" altLang="en-US" dirty="0">
                <a:solidFill>
                  <a:srgbClr val="FFFF00"/>
                </a:solidFill>
                <a:cs typeface="Trebuchet MS" pitchFamily="34" charset="0"/>
              </a:rPr>
              <a:t>How we can connect to divinity</a:t>
            </a:r>
            <a:endParaRPr lang="en-US" altLang="en-US" dirty="0" smtClean="0">
              <a:solidFill>
                <a:srgbClr val="FFFF00"/>
              </a:solidFill>
              <a:cs typeface="Trebuchet MS" pitchFamily="34" charset="0"/>
            </a:endParaRPr>
          </a:p>
        </p:txBody>
      </p:sp>
      <p:sp>
        <p:nvSpPr>
          <p:cNvPr id="5123" name="Content Placeholder 2"/>
          <p:cNvSpPr>
            <a:spLocks noGrp="1"/>
          </p:cNvSpPr>
          <p:nvPr>
            <p:ph idx="1"/>
          </p:nvPr>
        </p:nvSpPr>
        <p:spPr>
          <a:xfrm>
            <a:off x="236483" y="2194560"/>
            <a:ext cx="11430000" cy="4024125"/>
          </a:xfrm>
        </p:spPr>
        <p:txBody>
          <a:bodyPr anchor="t">
            <a:noAutofit/>
          </a:bodyPr>
          <a:lstStyle/>
          <a:p>
            <a:r>
              <a:rPr lang="en-US" sz="3200" dirty="0" smtClean="0">
                <a:solidFill>
                  <a:srgbClr val="FFFF00"/>
                </a:solidFill>
              </a:rPr>
              <a:t>Three ways of attaining union with Divinity</a:t>
            </a:r>
          </a:p>
          <a:p>
            <a:pPr lvl="1"/>
            <a:r>
              <a:rPr lang="en-US" dirty="0" smtClean="0">
                <a:solidFill>
                  <a:srgbClr val="FFFF00"/>
                </a:solidFill>
              </a:rPr>
              <a:t>Bhakti YOGA: The path of devotion: total surrender to Divinity</a:t>
            </a:r>
          </a:p>
          <a:p>
            <a:pPr lvl="1"/>
            <a:r>
              <a:rPr lang="en-US" dirty="0" smtClean="0">
                <a:solidFill>
                  <a:srgbClr val="FFFF00"/>
                </a:solidFill>
              </a:rPr>
              <a:t> </a:t>
            </a:r>
            <a:r>
              <a:rPr lang="en-US" dirty="0" err="1" smtClean="0">
                <a:solidFill>
                  <a:srgbClr val="FFFF00"/>
                </a:solidFill>
              </a:rPr>
              <a:t>Jnana</a:t>
            </a:r>
            <a:r>
              <a:rPr lang="en-US" dirty="0" smtClean="0">
                <a:solidFill>
                  <a:srgbClr val="FFFF00"/>
                </a:solidFill>
              </a:rPr>
              <a:t> YOGA: Total devotion to understanding Divinity</a:t>
            </a:r>
          </a:p>
          <a:p>
            <a:pPr lvl="1"/>
            <a:r>
              <a:rPr lang="en-US" dirty="0" smtClean="0">
                <a:solidFill>
                  <a:srgbClr val="FFFF00"/>
                </a:solidFill>
              </a:rPr>
              <a:t>Karma YOGA: The path of selfless action; all worldly actions for Divinity sake</a:t>
            </a:r>
          </a:p>
          <a:p>
            <a:r>
              <a:rPr lang="en-US" dirty="0" smtClean="0">
                <a:solidFill>
                  <a:srgbClr val="FFFF00"/>
                </a:solidFill>
              </a:rPr>
              <a:t>Love Divinity in all: harbor no ill will and return love for hatred- be forgiving and contended.</a:t>
            </a:r>
            <a:endParaRPr lang="en-US" sz="3200" dirty="0" smtClean="0">
              <a:solidFill>
                <a:srgbClr val="FFFF00"/>
              </a:solidFill>
            </a:endParaRPr>
          </a:p>
        </p:txBody>
      </p:sp>
    </p:spTree>
    <p:extLst>
      <p:ext uri="{BB962C8B-B14F-4D97-AF65-F5344CB8AC3E}">
        <p14:creationId xmlns:p14="http://schemas.microsoft.com/office/powerpoint/2010/main" val="2434884688"/>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US" altLang="en-US" dirty="0">
                <a:solidFill>
                  <a:srgbClr val="FFFF00"/>
                </a:solidFill>
                <a:cs typeface="Trebuchet MS" pitchFamily="34" charset="0"/>
              </a:rPr>
              <a:t>How we can connect to divinity</a:t>
            </a:r>
            <a:endParaRPr lang="en-US" altLang="en-US" dirty="0" smtClean="0">
              <a:solidFill>
                <a:srgbClr val="FFFF00"/>
              </a:solidFill>
              <a:cs typeface="Trebuchet MS" pitchFamily="34" charset="0"/>
            </a:endParaRPr>
          </a:p>
        </p:txBody>
      </p:sp>
      <p:sp>
        <p:nvSpPr>
          <p:cNvPr id="5123" name="Content Placeholder 2"/>
          <p:cNvSpPr>
            <a:spLocks noGrp="1"/>
          </p:cNvSpPr>
          <p:nvPr>
            <p:ph idx="1"/>
          </p:nvPr>
        </p:nvSpPr>
        <p:spPr>
          <a:xfrm>
            <a:off x="236483" y="2194560"/>
            <a:ext cx="11430000" cy="4024125"/>
          </a:xfrm>
        </p:spPr>
        <p:txBody>
          <a:bodyPr anchor="t">
            <a:noAutofit/>
          </a:bodyPr>
          <a:lstStyle/>
          <a:p>
            <a:r>
              <a:rPr lang="en-US" sz="3200" dirty="0" smtClean="0">
                <a:solidFill>
                  <a:srgbClr val="FFFF00"/>
                </a:solidFill>
              </a:rPr>
              <a:t>Learn to do worldly duties but be unattached to worldly things</a:t>
            </a:r>
          </a:p>
          <a:p>
            <a:r>
              <a:rPr lang="en-US" dirty="0" smtClean="0">
                <a:solidFill>
                  <a:srgbClr val="FFFF00"/>
                </a:solidFill>
              </a:rPr>
              <a:t>Learn not to agitate and accept the knocks of life as blessings in disguise</a:t>
            </a:r>
          </a:p>
          <a:p>
            <a:r>
              <a:rPr lang="en-US" dirty="0" smtClean="0">
                <a:solidFill>
                  <a:srgbClr val="FFFF00"/>
                </a:solidFill>
              </a:rPr>
              <a:t>Live your life with adoration of the Divine. You do everything not for the ego self but for the Divine. </a:t>
            </a:r>
            <a:endParaRPr lang="en-US" dirty="0">
              <a:solidFill>
                <a:srgbClr val="FFFF00"/>
              </a:solidFill>
            </a:endParaRPr>
          </a:p>
          <a:p>
            <a:r>
              <a:rPr lang="en-US" sz="3200" dirty="0" smtClean="0">
                <a:solidFill>
                  <a:srgbClr val="FFFF00"/>
                </a:solidFill>
              </a:rPr>
              <a:t>You thereby become a more godly person of wisdom united with the supreme</a:t>
            </a:r>
          </a:p>
          <a:p>
            <a:r>
              <a:rPr lang="en-US" sz="3200" dirty="0" smtClean="0">
                <a:solidFill>
                  <a:srgbClr val="FFFF00"/>
                </a:solidFill>
              </a:rPr>
              <a:t>Seek refuge in the Divine. You experience great peace of mind. </a:t>
            </a:r>
          </a:p>
        </p:txBody>
      </p:sp>
    </p:spTree>
    <p:extLst>
      <p:ext uri="{BB962C8B-B14F-4D97-AF65-F5344CB8AC3E}">
        <p14:creationId xmlns:p14="http://schemas.microsoft.com/office/powerpoint/2010/main" val="2381926584"/>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US" dirty="0">
                <a:solidFill>
                  <a:srgbClr val="FFFF00"/>
                </a:solidFill>
              </a:rPr>
              <a:t>How </a:t>
            </a:r>
            <a:r>
              <a:rPr lang="en-US" dirty="0" smtClean="0">
                <a:solidFill>
                  <a:srgbClr val="FFFF00"/>
                </a:solidFill>
              </a:rPr>
              <a:t>to </a:t>
            </a:r>
            <a:r>
              <a:rPr lang="en-US" dirty="0">
                <a:solidFill>
                  <a:srgbClr val="FFFF00"/>
                </a:solidFill>
              </a:rPr>
              <a:t>live spiritually </a:t>
            </a:r>
            <a:r>
              <a:rPr lang="en-US" dirty="0" smtClean="0">
                <a:solidFill>
                  <a:srgbClr val="FFFF00"/>
                </a:solidFill>
              </a:rPr>
              <a:t/>
            </a:r>
            <a:br>
              <a:rPr lang="en-US" dirty="0" smtClean="0">
                <a:solidFill>
                  <a:srgbClr val="FFFF00"/>
                </a:solidFill>
              </a:rPr>
            </a:br>
            <a:r>
              <a:rPr lang="en-US" sz="2400" dirty="0" smtClean="0">
                <a:solidFill>
                  <a:srgbClr val="FFFF00"/>
                </a:solidFill>
              </a:rPr>
              <a:t>in </a:t>
            </a:r>
            <a:r>
              <a:rPr lang="en-US" sz="2400" dirty="0">
                <a:solidFill>
                  <a:srgbClr val="FFFF00"/>
                </a:solidFill>
              </a:rPr>
              <a:t>a material world?</a:t>
            </a:r>
            <a:endParaRPr lang="en-US" altLang="en-US" sz="2400" dirty="0" smtClean="0">
              <a:solidFill>
                <a:srgbClr val="FFFF00"/>
              </a:solidFill>
              <a:cs typeface="Trebuchet MS" pitchFamily="34" charset="0"/>
            </a:endParaRPr>
          </a:p>
        </p:txBody>
      </p:sp>
      <p:sp>
        <p:nvSpPr>
          <p:cNvPr id="5123" name="Content Placeholder 2"/>
          <p:cNvSpPr>
            <a:spLocks noGrp="1"/>
          </p:cNvSpPr>
          <p:nvPr>
            <p:ph idx="1"/>
          </p:nvPr>
        </p:nvSpPr>
        <p:spPr>
          <a:xfrm>
            <a:off x="236483" y="2194560"/>
            <a:ext cx="11430000" cy="4024125"/>
          </a:xfrm>
        </p:spPr>
        <p:txBody>
          <a:bodyPr anchor="t">
            <a:noAutofit/>
          </a:bodyPr>
          <a:lstStyle/>
          <a:p>
            <a:r>
              <a:rPr lang="en-US" dirty="0" smtClean="0">
                <a:solidFill>
                  <a:srgbClr val="FFFF00"/>
                </a:solidFill>
              </a:rPr>
              <a:t>Begin by learning to overcome your thirst for pleasures; abandon all selfish desires.</a:t>
            </a:r>
          </a:p>
          <a:p>
            <a:r>
              <a:rPr lang="en-US" sz="3200" dirty="0" smtClean="0">
                <a:solidFill>
                  <a:srgbClr val="FFFF00"/>
                </a:solidFill>
              </a:rPr>
              <a:t>Union with Divinity is the ultimate goal.</a:t>
            </a:r>
          </a:p>
          <a:p>
            <a:r>
              <a:rPr lang="en-US" dirty="0" smtClean="0">
                <a:solidFill>
                  <a:srgbClr val="FFFF00"/>
                </a:solidFill>
              </a:rPr>
              <a:t>Diligently strive to overcome greed, fear and anger.</a:t>
            </a:r>
          </a:p>
          <a:p>
            <a:r>
              <a:rPr lang="en-US" dirty="0" smtClean="0">
                <a:solidFill>
                  <a:srgbClr val="FFFF00"/>
                </a:solidFill>
              </a:rPr>
              <a:t>Withdraw the senses from attractions of the world like the turtle pulls in its limbs.</a:t>
            </a:r>
          </a:p>
          <a:p>
            <a:r>
              <a:rPr lang="en-US" sz="3200" dirty="0" smtClean="0">
                <a:solidFill>
                  <a:srgbClr val="FFFF00"/>
                </a:solidFill>
              </a:rPr>
              <a:t>Become steady and even minded despite the constant flow of desires and attachments; you move from agony to bliss to illumined</a:t>
            </a:r>
          </a:p>
        </p:txBody>
      </p:sp>
    </p:spTree>
    <p:extLst>
      <p:ext uri="{BB962C8B-B14F-4D97-AF65-F5344CB8AC3E}">
        <p14:creationId xmlns:p14="http://schemas.microsoft.com/office/powerpoint/2010/main" val="3767223633"/>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US" dirty="0">
                <a:solidFill>
                  <a:srgbClr val="FFFF00"/>
                </a:solidFill>
              </a:rPr>
              <a:t>How to live spiritually </a:t>
            </a:r>
            <a:br>
              <a:rPr lang="en-US" dirty="0">
                <a:solidFill>
                  <a:srgbClr val="FFFF00"/>
                </a:solidFill>
              </a:rPr>
            </a:br>
            <a:r>
              <a:rPr lang="en-US" sz="2400" dirty="0">
                <a:solidFill>
                  <a:srgbClr val="FFFF00"/>
                </a:solidFill>
              </a:rPr>
              <a:t>in a material world</a:t>
            </a:r>
            <a:endParaRPr lang="en-US" altLang="en-US" dirty="0" smtClean="0">
              <a:solidFill>
                <a:srgbClr val="FFFF00"/>
              </a:solidFill>
              <a:cs typeface="Trebuchet MS" pitchFamily="34" charset="0"/>
            </a:endParaRPr>
          </a:p>
        </p:txBody>
      </p:sp>
      <p:sp>
        <p:nvSpPr>
          <p:cNvPr id="5123" name="Content Placeholder 2"/>
          <p:cNvSpPr>
            <a:spLocks noGrp="1"/>
          </p:cNvSpPr>
          <p:nvPr>
            <p:ph idx="1"/>
          </p:nvPr>
        </p:nvSpPr>
        <p:spPr>
          <a:xfrm>
            <a:off x="236483" y="2194560"/>
            <a:ext cx="11430000" cy="4024125"/>
          </a:xfrm>
        </p:spPr>
        <p:txBody>
          <a:bodyPr anchor="t">
            <a:noAutofit/>
          </a:bodyPr>
          <a:lstStyle/>
          <a:p>
            <a:pPr marL="0" indent="0">
              <a:buNone/>
            </a:pPr>
            <a:r>
              <a:rPr lang="en-US" sz="3200" dirty="0" smtClean="0">
                <a:solidFill>
                  <a:srgbClr val="FFFF00"/>
                </a:solidFill>
              </a:rPr>
              <a:t>Through Selfless Action (Karma YOGA) you attain u</a:t>
            </a:r>
            <a:r>
              <a:rPr lang="en-US" dirty="0" smtClean="0">
                <a:solidFill>
                  <a:srgbClr val="FFFF00"/>
                </a:solidFill>
              </a:rPr>
              <a:t>nion with Divinity.</a:t>
            </a:r>
          </a:p>
          <a:p>
            <a:r>
              <a:rPr lang="en-US" dirty="0" smtClean="0">
                <a:solidFill>
                  <a:srgbClr val="FFFF00"/>
                </a:solidFill>
              </a:rPr>
              <a:t>When you do your activities with no desire for rewards, you can steady the mind and direct to Divinity. </a:t>
            </a:r>
          </a:p>
          <a:p>
            <a:r>
              <a:rPr lang="en-US" dirty="0" smtClean="0">
                <a:solidFill>
                  <a:srgbClr val="FFFF00"/>
                </a:solidFill>
              </a:rPr>
              <a:t>Learn to be unattached to, or unaffected by, the results of your work, whether favorable or unfavorable. </a:t>
            </a:r>
          </a:p>
          <a:p>
            <a:r>
              <a:rPr lang="en-US" dirty="0" smtClean="0">
                <a:solidFill>
                  <a:srgbClr val="FFFF00"/>
                </a:solidFill>
              </a:rPr>
              <a:t>Desire for the rewards of your acts brings worry about failing and robs your energy.  </a:t>
            </a:r>
          </a:p>
          <a:p>
            <a:r>
              <a:rPr lang="en-US" dirty="0" smtClean="0">
                <a:solidFill>
                  <a:srgbClr val="FFFF00"/>
                </a:solidFill>
              </a:rPr>
              <a:t>Without desire, you are more effective with inner peace. </a:t>
            </a:r>
          </a:p>
          <a:p>
            <a:pPr marL="0" indent="0">
              <a:buNone/>
            </a:pPr>
            <a:endParaRPr lang="en-US" sz="3200" dirty="0" smtClean="0">
              <a:solidFill>
                <a:srgbClr val="FFFF00"/>
              </a:solidFill>
            </a:endParaRPr>
          </a:p>
        </p:txBody>
      </p:sp>
    </p:spTree>
    <p:extLst>
      <p:ext uri="{BB962C8B-B14F-4D97-AF65-F5344CB8AC3E}">
        <p14:creationId xmlns:p14="http://schemas.microsoft.com/office/powerpoint/2010/main" val="3666236898"/>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US" dirty="0">
                <a:solidFill>
                  <a:srgbClr val="FFFF00"/>
                </a:solidFill>
              </a:rPr>
              <a:t>How to live spiritually </a:t>
            </a:r>
            <a:br>
              <a:rPr lang="en-US" dirty="0">
                <a:solidFill>
                  <a:srgbClr val="FFFF00"/>
                </a:solidFill>
              </a:rPr>
            </a:br>
            <a:r>
              <a:rPr lang="en-US" sz="2400" dirty="0">
                <a:solidFill>
                  <a:srgbClr val="FFFF00"/>
                </a:solidFill>
              </a:rPr>
              <a:t>in a material world</a:t>
            </a:r>
            <a:endParaRPr lang="en-US" altLang="en-US" dirty="0" smtClean="0">
              <a:solidFill>
                <a:srgbClr val="FFFF00"/>
              </a:solidFill>
              <a:cs typeface="Trebuchet MS" pitchFamily="34" charset="0"/>
            </a:endParaRPr>
          </a:p>
        </p:txBody>
      </p:sp>
      <p:sp>
        <p:nvSpPr>
          <p:cNvPr id="5123" name="Content Placeholder 2"/>
          <p:cNvSpPr>
            <a:spLocks noGrp="1"/>
          </p:cNvSpPr>
          <p:nvPr>
            <p:ph idx="1"/>
          </p:nvPr>
        </p:nvSpPr>
        <p:spPr>
          <a:xfrm>
            <a:off x="236482" y="2194560"/>
            <a:ext cx="11729545" cy="4024125"/>
          </a:xfrm>
        </p:spPr>
        <p:txBody>
          <a:bodyPr anchor="t">
            <a:noAutofit/>
          </a:bodyPr>
          <a:lstStyle/>
          <a:p>
            <a:pPr marL="0" indent="0">
              <a:buNone/>
            </a:pPr>
            <a:r>
              <a:rPr lang="en-US" sz="3200" dirty="0" smtClean="0">
                <a:solidFill>
                  <a:srgbClr val="FFFF00"/>
                </a:solidFill>
              </a:rPr>
              <a:t>Through the law of sacrifice: </a:t>
            </a:r>
          </a:p>
          <a:p>
            <a:r>
              <a:rPr lang="en-US" sz="3200" dirty="0" smtClean="0">
                <a:solidFill>
                  <a:srgbClr val="FFFF00"/>
                </a:solidFill>
              </a:rPr>
              <a:t>Give more than you receive.</a:t>
            </a:r>
          </a:p>
          <a:p>
            <a:r>
              <a:rPr lang="en-US" dirty="0" smtClean="0">
                <a:solidFill>
                  <a:srgbClr val="FFFF00"/>
                </a:solidFill>
              </a:rPr>
              <a:t>Sacrifice is sharing; it is the spirit of giving.</a:t>
            </a:r>
          </a:p>
          <a:p>
            <a:r>
              <a:rPr lang="en-US" dirty="0" smtClean="0">
                <a:solidFill>
                  <a:srgbClr val="FFFF00"/>
                </a:solidFill>
              </a:rPr>
              <a:t>The whole life of selfless karma directed to Divine and humanity; you accrue no karma</a:t>
            </a:r>
          </a:p>
          <a:p>
            <a:r>
              <a:rPr lang="en-US" dirty="0" smtClean="0">
                <a:solidFill>
                  <a:srgbClr val="FFFF00"/>
                </a:solidFill>
              </a:rPr>
              <a:t>Eat what you have to in the spirit of sacrifice (enough to nurture the body that sustains the </a:t>
            </a:r>
            <a:r>
              <a:rPr lang="en-US" dirty="0" err="1" smtClean="0">
                <a:solidFill>
                  <a:srgbClr val="FFFF00"/>
                </a:solidFill>
              </a:rPr>
              <a:t>Atma</a:t>
            </a:r>
            <a:r>
              <a:rPr lang="en-US" dirty="0" smtClean="0">
                <a:solidFill>
                  <a:srgbClr val="FFFF00"/>
                </a:solidFill>
              </a:rPr>
              <a:t>)  </a:t>
            </a:r>
          </a:p>
          <a:p>
            <a:pPr marL="0" indent="0">
              <a:buNone/>
            </a:pPr>
            <a:r>
              <a:rPr lang="en-US" dirty="0" smtClean="0">
                <a:solidFill>
                  <a:srgbClr val="FFFF00"/>
                </a:solidFill>
              </a:rPr>
              <a:t> </a:t>
            </a:r>
            <a:endParaRPr lang="en-US" sz="3200" dirty="0" smtClean="0">
              <a:solidFill>
                <a:srgbClr val="FFFF00"/>
              </a:solidFill>
            </a:endParaRPr>
          </a:p>
        </p:txBody>
      </p:sp>
    </p:spTree>
    <p:extLst>
      <p:ext uri="{BB962C8B-B14F-4D97-AF65-F5344CB8AC3E}">
        <p14:creationId xmlns:p14="http://schemas.microsoft.com/office/powerpoint/2010/main" val="309412024"/>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US" dirty="0">
                <a:solidFill>
                  <a:srgbClr val="FFFF00"/>
                </a:solidFill>
              </a:rPr>
              <a:t>How to live spiritually </a:t>
            </a:r>
            <a:br>
              <a:rPr lang="en-US" dirty="0">
                <a:solidFill>
                  <a:srgbClr val="FFFF00"/>
                </a:solidFill>
              </a:rPr>
            </a:br>
            <a:r>
              <a:rPr lang="en-US" sz="2400" dirty="0">
                <a:solidFill>
                  <a:srgbClr val="FFFF00"/>
                </a:solidFill>
              </a:rPr>
              <a:t>in a material world</a:t>
            </a:r>
            <a:endParaRPr lang="en-US" altLang="en-US" dirty="0" smtClean="0">
              <a:solidFill>
                <a:srgbClr val="FFFF00"/>
              </a:solidFill>
              <a:cs typeface="Trebuchet MS" pitchFamily="34" charset="0"/>
            </a:endParaRPr>
          </a:p>
        </p:txBody>
      </p:sp>
      <p:sp>
        <p:nvSpPr>
          <p:cNvPr id="5123" name="Content Placeholder 2"/>
          <p:cNvSpPr>
            <a:spLocks noGrp="1"/>
          </p:cNvSpPr>
          <p:nvPr>
            <p:ph idx="1"/>
          </p:nvPr>
        </p:nvSpPr>
        <p:spPr>
          <a:xfrm>
            <a:off x="236483" y="2194560"/>
            <a:ext cx="11430000" cy="4024125"/>
          </a:xfrm>
        </p:spPr>
        <p:txBody>
          <a:bodyPr anchor="t">
            <a:noAutofit/>
          </a:bodyPr>
          <a:lstStyle/>
          <a:p>
            <a:r>
              <a:rPr lang="en-US" sz="3200" dirty="0" smtClean="0">
                <a:solidFill>
                  <a:srgbClr val="FFFF00"/>
                </a:solidFill>
              </a:rPr>
              <a:t>Give more than you receive</a:t>
            </a:r>
          </a:p>
          <a:p>
            <a:r>
              <a:rPr lang="en-US" dirty="0" smtClean="0">
                <a:solidFill>
                  <a:srgbClr val="FFFF00"/>
                </a:solidFill>
              </a:rPr>
              <a:t>Sacrifice is not self neglect; it is sharing</a:t>
            </a:r>
          </a:p>
          <a:p>
            <a:r>
              <a:rPr lang="en-US" sz="3200" dirty="0" smtClean="0">
                <a:solidFill>
                  <a:srgbClr val="FFFF00"/>
                </a:solidFill>
              </a:rPr>
              <a:t>The entire life can be a sacrifice if directed to Divinity</a:t>
            </a:r>
          </a:p>
          <a:p>
            <a:r>
              <a:rPr lang="en-US" dirty="0" smtClean="0">
                <a:solidFill>
                  <a:srgbClr val="FFFF00"/>
                </a:solidFill>
              </a:rPr>
              <a:t>This Divine attitude to karma accrues no karma</a:t>
            </a:r>
          </a:p>
          <a:p>
            <a:r>
              <a:rPr lang="en-US" sz="3200" dirty="0" smtClean="0">
                <a:solidFill>
                  <a:srgbClr val="FFFF00"/>
                </a:solidFill>
              </a:rPr>
              <a:t>Eat food in the spirit of sacrifice</a:t>
            </a:r>
          </a:p>
          <a:p>
            <a:r>
              <a:rPr lang="en-US" dirty="0" smtClean="0">
                <a:solidFill>
                  <a:srgbClr val="FFFF00"/>
                </a:solidFill>
              </a:rPr>
              <a:t>Each selfless act by one and all is a contribution to the whole</a:t>
            </a:r>
            <a:endParaRPr lang="en-US" sz="3200" dirty="0" smtClean="0">
              <a:solidFill>
                <a:srgbClr val="FFFF00"/>
              </a:solidFill>
            </a:endParaRPr>
          </a:p>
        </p:txBody>
      </p:sp>
    </p:spTree>
    <p:extLst>
      <p:ext uri="{BB962C8B-B14F-4D97-AF65-F5344CB8AC3E}">
        <p14:creationId xmlns:p14="http://schemas.microsoft.com/office/powerpoint/2010/main" val="2427541529"/>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US" dirty="0">
                <a:solidFill>
                  <a:srgbClr val="FFFF00"/>
                </a:solidFill>
              </a:rPr>
              <a:t>How to live spiritually </a:t>
            </a:r>
            <a:br>
              <a:rPr lang="en-US" dirty="0">
                <a:solidFill>
                  <a:srgbClr val="FFFF00"/>
                </a:solidFill>
              </a:rPr>
            </a:br>
            <a:r>
              <a:rPr lang="en-US" sz="2400" dirty="0">
                <a:solidFill>
                  <a:srgbClr val="FFFF00"/>
                </a:solidFill>
              </a:rPr>
              <a:t>in a material world</a:t>
            </a:r>
            <a:endParaRPr lang="en-US" altLang="en-US" dirty="0" smtClean="0">
              <a:solidFill>
                <a:srgbClr val="FFFF00"/>
              </a:solidFill>
              <a:cs typeface="Trebuchet MS" pitchFamily="34" charset="0"/>
            </a:endParaRPr>
          </a:p>
        </p:txBody>
      </p:sp>
      <p:sp>
        <p:nvSpPr>
          <p:cNvPr id="5123" name="Content Placeholder 2"/>
          <p:cNvSpPr>
            <a:spLocks noGrp="1"/>
          </p:cNvSpPr>
          <p:nvPr>
            <p:ph idx="1"/>
          </p:nvPr>
        </p:nvSpPr>
        <p:spPr>
          <a:xfrm>
            <a:off x="236483" y="2194560"/>
            <a:ext cx="11430000" cy="4024125"/>
          </a:xfrm>
        </p:spPr>
        <p:txBody>
          <a:bodyPr anchor="t">
            <a:noAutofit/>
          </a:bodyPr>
          <a:lstStyle/>
          <a:p>
            <a:r>
              <a:rPr lang="en-US" dirty="0" smtClean="0">
                <a:solidFill>
                  <a:srgbClr val="FFFF00"/>
                </a:solidFill>
              </a:rPr>
              <a:t>Pain and pleasure go together</a:t>
            </a:r>
          </a:p>
          <a:p>
            <a:r>
              <a:rPr lang="en-US" dirty="0" smtClean="0">
                <a:solidFill>
                  <a:srgbClr val="FFFF00"/>
                </a:solidFill>
              </a:rPr>
              <a:t>Be the same in both pain and pleasure</a:t>
            </a:r>
          </a:p>
          <a:p>
            <a:r>
              <a:rPr lang="en-US" dirty="0" smtClean="0">
                <a:solidFill>
                  <a:srgbClr val="FFFF00"/>
                </a:solidFill>
              </a:rPr>
              <a:t>Over time learn to handle victory and defeat the same; not elated by good fortune or depressed by misfortune</a:t>
            </a:r>
          </a:p>
          <a:p>
            <a:r>
              <a:rPr lang="en-US" dirty="0" smtClean="0">
                <a:solidFill>
                  <a:srgbClr val="FFFF00"/>
                </a:solidFill>
              </a:rPr>
              <a:t>Remain tranquil and centered in the </a:t>
            </a:r>
            <a:r>
              <a:rPr lang="en-US" dirty="0" err="1" smtClean="0">
                <a:solidFill>
                  <a:srgbClr val="FFFF00"/>
                </a:solidFill>
              </a:rPr>
              <a:t>Atma</a:t>
            </a:r>
            <a:endParaRPr lang="en-US" dirty="0" smtClean="0">
              <a:solidFill>
                <a:srgbClr val="FFFF00"/>
              </a:solidFill>
            </a:endParaRPr>
          </a:p>
          <a:p>
            <a:r>
              <a:rPr lang="en-US" dirty="0" smtClean="0">
                <a:solidFill>
                  <a:srgbClr val="FFFF00"/>
                </a:solidFill>
              </a:rPr>
              <a:t>You become even minded and illumined</a:t>
            </a:r>
          </a:p>
          <a:p>
            <a:r>
              <a:rPr lang="en-US" dirty="0" smtClean="0">
                <a:solidFill>
                  <a:srgbClr val="FFFF00"/>
                </a:solidFill>
              </a:rPr>
              <a:t>Meditate deeply to gain freedom from worldly attachments; with thoughts fixed on the </a:t>
            </a:r>
            <a:r>
              <a:rPr lang="en-US" dirty="0" smtClean="0">
                <a:solidFill>
                  <a:srgbClr val="FFFF00"/>
                </a:solidFill>
              </a:rPr>
              <a:t>Divine, you overcome sorrow. </a:t>
            </a:r>
            <a:endParaRPr lang="en-US" dirty="0">
              <a:solidFill>
                <a:srgbClr val="FFFF00"/>
              </a:solidFill>
            </a:endParaRPr>
          </a:p>
        </p:txBody>
      </p:sp>
    </p:spTree>
    <p:extLst>
      <p:ext uri="{BB962C8B-B14F-4D97-AF65-F5344CB8AC3E}">
        <p14:creationId xmlns:p14="http://schemas.microsoft.com/office/powerpoint/2010/main" val="1702970480"/>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US" dirty="0">
                <a:solidFill>
                  <a:srgbClr val="FFFF00"/>
                </a:solidFill>
              </a:rPr>
              <a:t>How to live spiritually </a:t>
            </a:r>
            <a:br>
              <a:rPr lang="en-US" dirty="0">
                <a:solidFill>
                  <a:srgbClr val="FFFF00"/>
                </a:solidFill>
              </a:rPr>
            </a:br>
            <a:r>
              <a:rPr lang="en-US" sz="2400" dirty="0">
                <a:solidFill>
                  <a:srgbClr val="FFFF00"/>
                </a:solidFill>
              </a:rPr>
              <a:t>in a material world</a:t>
            </a:r>
            <a:endParaRPr lang="en-US" altLang="en-US" dirty="0" smtClean="0">
              <a:solidFill>
                <a:srgbClr val="FFFF00"/>
              </a:solidFill>
              <a:cs typeface="Trebuchet MS" pitchFamily="34" charset="0"/>
            </a:endParaRPr>
          </a:p>
        </p:txBody>
      </p:sp>
      <p:sp>
        <p:nvSpPr>
          <p:cNvPr id="5123" name="Content Placeholder 2"/>
          <p:cNvSpPr>
            <a:spLocks noGrp="1"/>
          </p:cNvSpPr>
          <p:nvPr>
            <p:ph idx="1"/>
          </p:nvPr>
        </p:nvSpPr>
        <p:spPr>
          <a:xfrm>
            <a:off x="236483" y="1980104"/>
            <a:ext cx="11446786" cy="4238581"/>
          </a:xfrm>
        </p:spPr>
        <p:txBody>
          <a:bodyPr anchor="t">
            <a:noAutofit/>
          </a:bodyPr>
          <a:lstStyle/>
          <a:p>
            <a:r>
              <a:rPr lang="en-US" dirty="0" smtClean="0">
                <a:solidFill>
                  <a:srgbClr val="FFFF00"/>
                </a:solidFill>
              </a:rPr>
              <a:t>The cycle of Birth and Death is inevitable; prepare for your death and birth. Next birth depends on how one’s death is approached </a:t>
            </a:r>
          </a:p>
          <a:p>
            <a:r>
              <a:rPr lang="en-US" dirty="0" smtClean="0">
                <a:solidFill>
                  <a:srgbClr val="FFFF00"/>
                </a:solidFill>
              </a:rPr>
              <a:t>The three paths (Bhakti, </a:t>
            </a:r>
            <a:r>
              <a:rPr lang="en-US" dirty="0" err="1" smtClean="0">
                <a:solidFill>
                  <a:srgbClr val="FFFF00"/>
                </a:solidFill>
              </a:rPr>
              <a:t>Jnana</a:t>
            </a:r>
            <a:r>
              <a:rPr lang="en-US" dirty="0" smtClean="0">
                <a:solidFill>
                  <a:srgbClr val="FFFF00"/>
                </a:solidFill>
              </a:rPr>
              <a:t> and Karma) lead to salvation and oneness with Divinity; no more motivating force to create another birth</a:t>
            </a:r>
          </a:p>
          <a:p>
            <a:r>
              <a:rPr lang="en-US" dirty="0" smtClean="0">
                <a:solidFill>
                  <a:srgbClr val="FFFF00"/>
                </a:solidFill>
              </a:rPr>
              <a:t>Divinity is the cosmic unity amongst all of us; oneness with everyone and everything. Then, we can do no harm. There re no foes. </a:t>
            </a:r>
          </a:p>
          <a:p>
            <a:r>
              <a:rPr lang="en-US" dirty="0" smtClean="0">
                <a:solidFill>
                  <a:srgbClr val="FFFF00"/>
                </a:solidFill>
              </a:rPr>
              <a:t>Oneness with </a:t>
            </a:r>
            <a:r>
              <a:rPr lang="en-US" dirty="0" err="1" smtClean="0">
                <a:solidFill>
                  <a:srgbClr val="FFFF00"/>
                </a:solidFill>
              </a:rPr>
              <a:t>Atma</a:t>
            </a:r>
            <a:r>
              <a:rPr lang="en-US" dirty="0" smtClean="0">
                <a:solidFill>
                  <a:srgbClr val="FFFF00"/>
                </a:solidFill>
              </a:rPr>
              <a:t> cannot injure the same </a:t>
            </a:r>
            <a:r>
              <a:rPr lang="en-US" dirty="0" err="1" smtClean="0">
                <a:solidFill>
                  <a:srgbClr val="FFFF00"/>
                </a:solidFill>
              </a:rPr>
              <a:t>Atma</a:t>
            </a:r>
            <a:r>
              <a:rPr lang="en-US" dirty="0" smtClean="0">
                <a:solidFill>
                  <a:srgbClr val="FFFF00"/>
                </a:solidFill>
              </a:rPr>
              <a:t> in others   </a:t>
            </a:r>
          </a:p>
          <a:p>
            <a:endParaRPr lang="en-US" dirty="0">
              <a:solidFill>
                <a:srgbClr val="FFFF00"/>
              </a:solidFill>
            </a:endParaRPr>
          </a:p>
          <a:p>
            <a:r>
              <a:rPr lang="en-US" dirty="0" smtClean="0">
                <a:solidFill>
                  <a:srgbClr val="FFFF00"/>
                </a:solidFill>
              </a:rPr>
              <a:t> </a:t>
            </a:r>
            <a:endParaRPr lang="en-US" dirty="0">
              <a:solidFill>
                <a:srgbClr val="FFFF00"/>
              </a:solidFill>
            </a:endParaRPr>
          </a:p>
        </p:txBody>
      </p:sp>
    </p:spTree>
    <p:extLst>
      <p:ext uri="{BB962C8B-B14F-4D97-AF65-F5344CB8AC3E}">
        <p14:creationId xmlns:p14="http://schemas.microsoft.com/office/powerpoint/2010/main" val="4272462003"/>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US" dirty="0">
                <a:solidFill>
                  <a:srgbClr val="FFFF00"/>
                </a:solidFill>
              </a:rPr>
              <a:t>How to live spiritually </a:t>
            </a:r>
            <a:br>
              <a:rPr lang="en-US" dirty="0">
                <a:solidFill>
                  <a:srgbClr val="FFFF00"/>
                </a:solidFill>
              </a:rPr>
            </a:br>
            <a:r>
              <a:rPr lang="en-US" sz="2400" dirty="0">
                <a:solidFill>
                  <a:srgbClr val="FFFF00"/>
                </a:solidFill>
              </a:rPr>
              <a:t>in a material world</a:t>
            </a:r>
            <a:endParaRPr lang="en-US" altLang="en-US" dirty="0" smtClean="0">
              <a:solidFill>
                <a:srgbClr val="FFFF00"/>
              </a:solidFill>
              <a:cs typeface="Trebuchet MS" pitchFamily="34" charset="0"/>
            </a:endParaRPr>
          </a:p>
        </p:txBody>
      </p:sp>
      <p:sp>
        <p:nvSpPr>
          <p:cNvPr id="5123" name="Content Placeholder 2"/>
          <p:cNvSpPr>
            <a:spLocks noGrp="1"/>
          </p:cNvSpPr>
          <p:nvPr>
            <p:ph idx="1"/>
          </p:nvPr>
        </p:nvSpPr>
        <p:spPr>
          <a:xfrm>
            <a:off x="236483" y="2194560"/>
            <a:ext cx="11430000" cy="4024125"/>
          </a:xfrm>
        </p:spPr>
        <p:txBody>
          <a:bodyPr anchor="t">
            <a:noAutofit/>
          </a:bodyPr>
          <a:lstStyle/>
          <a:p>
            <a:r>
              <a:rPr lang="en-US" dirty="0" smtClean="0">
                <a:solidFill>
                  <a:srgbClr val="FFFF00"/>
                </a:solidFill>
              </a:rPr>
              <a:t>Find happiness within you, not with the worldly pleasures</a:t>
            </a:r>
          </a:p>
          <a:p>
            <a:r>
              <a:rPr lang="en-US" dirty="0" smtClean="0">
                <a:solidFill>
                  <a:srgbClr val="FFFF00"/>
                </a:solidFill>
              </a:rPr>
              <a:t>The pleasure from worldly things are temporary and lead to misery</a:t>
            </a:r>
          </a:p>
          <a:p>
            <a:r>
              <a:rPr lang="en-US" dirty="0" smtClean="0">
                <a:solidFill>
                  <a:srgbClr val="FFFF00"/>
                </a:solidFill>
              </a:rPr>
              <a:t>Control desire, anger, pride, passion, jealousy and greed, you will find lasting happiness</a:t>
            </a:r>
          </a:p>
          <a:p>
            <a:r>
              <a:rPr lang="en-US" dirty="0" smtClean="0">
                <a:solidFill>
                  <a:srgbClr val="FFFF00"/>
                </a:solidFill>
              </a:rPr>
              <a:t>Happiness can flow only from within; from the </a:t>
            </a:r>
            <a:r>
              <a:rPr lang="en-US" dirty="0" err="1" smtClean="0">
                <a:solidFill>
                  <a:srgbClr val="FFFF00"/>
                </a:solidFill>
              </a:rPr>
              <a:t>Atma</a:t>
            </a:r>
            <a:r>
              <a:rPr lang="en-US" dirty="0" smtClean="0">
                <a:solidFill>
                  <a:srgbClr val="FFFF00"/>
                </a:solidFill>
              </a:rPr>
              <a:t> that is in you </a:t>
            </a:r>
            <a:r>
              <a:rPr lang="en-US" dirty="0" smtClean="0">
                <a:solidFill>
                  <a:srgbClr val="FFFF00"/>
                </a:solidFill>
              </a:rPr>
              <a:t>– self realization</a:t>
            </a:r>
          </a:p>
          <a:p>
            <a:r>
              <a:rPr lang="en-US" dirty="0" smtClean="0">
                <a:solidFill>
                  <a:srgbClr val="FFFF00"/>
                </a:solidFill>
              </a:rPr>
              <a:t>The bliss is in direct proportion to </a:t>
            </a:r>
            <a:r>
              <a:rPr lang="en-US" dirty="0" err="1" smtClean="0">
                <a:solidFill>
                  <a:srgbClr val="FFFF00"/>
                </a:solidFill>
              </a:rPr>
              <a:t>disentaglement</a:t>
            </a:r>
            <a:r>
              <a:rPr lang="en-US" dirty="0" smtClean="0">
                <a:solidFill>
                  <a:srgbClr val="FFFF00"/>
                </a:solidFill>
              </a:rPr>
              <a:t> from </a:t>
            </a:r>
            <a:r>
              <a:rPr lang="en-US" dirty="0" err="1" smtClean="0">
                <a:solidFill>
                  <a:srgbClr val="FFFF00"/>
                </a:solidFill>
              </a:rPr>
              <a:t>worldy</a:t>
            </a:r>
            <a:r>
              <a:rPr lang="en-US" dirty="0" smtClean="0">
                <a:solidFill>
                  <a:srgbClr val="FFFF00"/>
                </a:solidFill>
              </a:rPr>
              <a:t> attractions </a:t>
            </a:r>
            <a:endParaRPr lang="en-US" dirty="0" smtClean="0">
              <a:solidFill>
                <a:srgbClr val="FFFF00"/>
              </a:solidFill>
            </a:endParaRPr>
          </a:p>
          <a:p>
            <a:endParaRPr lang="en-US" dirty="0" smtClean="0">
              <a:solidFill>
                <a:srgbClr val="FFFF00"/>
              </a:solidFill>
            </a:endParaRPr>
          </a:p>
          <a:p>
            <a:endParaRPr lang="en-US" dirty="0">
              <a:solidFill>
                <a:srgbClr val="FFFF00"/>
              </a:solidFill>
            </a:endParaRPr>
          </a:p>
        </p:txBody>
      </p:sp>
    </p:spTree>
    <p:extLst>
      <p:ext uri="{BB962C8B-B14F-4D97-AF65-F5344CB8AC3E}">
        <p14:creationId xmlns:p14="http://schemas.microsoft.com/office/powerpoint/2010/main" val="1031234322"/>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pPr eaLnBrk="1" hangingPunct="1"/>
            <a:r>
              <a:rPr lang="en-US" altLang="en-US" dirty="0" smtClean="0">
                <a:solidFill>
                  <a:srgbClr val="FFFF00"/>
                </a:solidFill>
                <a:cs typeface="Trebuchet MS" pitchFamily="34" charset="0"/>
              </a:rPr>
              <a:t>The context of </a:t>
            </a:r>
            <a:r>
              <a:rPr lang="en-US" altLang="en-US" dirty="0" err="1" smtClean="0">
                <a:solidFill>
                  <a:srgbClr val="FFFF00"/>
                </a:solidFill>
                <a:cs typeface="Trebuchet MS" pitchFamily="34" charset="0"/>
              </a:rPr>
              <a:t>bhagavad</a:t>
            </a:r>
            <a:r>
              <a:rPr lang="en-US" altLang="en-US" dirty="0" smtClean="0">
                <a:solidFill>
                  <a:srgbClr val="FFFF00"/>
                </a:solidFill>
                <a:cs typeface="Trebuchet MS" pitchFamily="34" charset="0"/>
              </a:rPr>
              <a:t> </a:t>
            </a:r>
            <a:r>
              <a:rPr lang="en-US" altLang="en-US" dirty="0" err="1" smtClean="0">
                <a:solidFill>
                  <a:srgbClr val="FFFF00"/>
                </a:solidFill>
                <a:cs typeface="Trebuchet MS" pitchFamily="34" charset="0"/>
              </a:rPr>
              <a:t>gita</a:t>
            </a:r>
            <a:endParaRPr lang="en-US" altLang="en-US" dirty="0" smtClean="0">
              <a:solidFill>
                <a:srgbClr val="FFFF00"/>
              </a:solidFill>
              <a:cs typeface="Trebuchet MS" pitchFamily="34" charset="0"/>
            </a:endParaRPr>
          </a:p>
        </p:txBody>
      </p:sp>
      <p:sp>
        <p:nvSpPr>
          <p:cNvPr id="5123" name="Content Placeholder 2"/>
          <p:cNvSpPr>
            <a:spLocks noGrp="1"/>
          </p:cNvSpPr>
          <p:nvPr>
            <p:ph idx="1"/>
          </p:nvPr>
        </p:nvSpPr>
        <p:spPr>
          <a:xfrm>
            <a:off x="210652" y="2525192"/>
            <a:ext cx="11603420" cy="4024125"/>
          </a:xfrm>
        </p:spPr>
        <p:txBody>
          <a:bodyPr anchor="t">
            <a:normAutofit fontScale="92500" lnSpcReduction="10000"/>
          </a:bodyPr>
          <a:lstStyle/>
          <a:p>
            <a:r>
              <a:rPr lang="en-US" sz="3200" dirty="0" smtClean="0">
                <a:solidFill>
                  <a:srgbClr val="FFFF00"/>
                </a:solidFill>
              </a:rPr>
              <a:t>Synthesis of all Vedas &amp; Upanishads (Ancient Science)</a:t>
            </a:r>
          </a:p>
          <a:p>
            <a:r>
              <a:rPr lang="en-US" dirty="0" smtClean="0">
                <a:solidFill>
                  <a:srgbClr val="FFFF00"/>
                </a:solidFill>
              </a:rPr>
              <a:t>700 shlokas within </a:t>
            </a:r>
            <a:r>
              <a:rPr lang="en-US" smtClean="0">
                <a:solidFill>
                  <a:srgbClr val="FFFF00"/>
                </a:solidFill>
              </a:rPr>
              <a:t>100,000 </a:t>
            </a:r>
            <a:r>
              <a:rPr lang="en-US" smtClean="0">
                <a:solidFill>
                  <a:srgbClr val="FFFF00"/>
                </a:solidFill>
              </a:rPr>
              <a:t>shlokas </a:t>
            </a:r>
            <a:r>
              <a:rPr lang="en-US" dirty="0" smtClean="0">
                <a:solidFill>
                  <a:srgbClr val="FFFF00"/>
                </a:solidFill>
              </a:rPr>
              <a:t>of the epic Mahabharata </a:t>
            </a:r>
          </a:p>
          <a:p>
            <a:r>
              <a:rPr lang="en-US" dirty="0" smtClean="0">
                <a:solidFill>
                  <a:srgbClr val="FFFF00"/>
                </a:solidFill>
              </a:rPr>
              <a:t>Mahabharata is the 5000 year story of two royal cousin families and the war between them; the battle of Dharma vs </a:t>
            </a:r>
            <a:r>
              <a:rPr lang="en-US" dirty="0" err="1" smtClean="0">
                <a:solidFill>
                  <a:srgbClr val="FFFF00"/>
                </a:solidFill>
              </a:rPr>
              <a:t>Adharma</a:t>
            </a:r>
            <a:endParaRPr lang="en-US" dirty="0" smtClean="0">
              <a:solidFill>
                <a:srgbClr val="FFFF00"/>
              </a:solidFill>
            </a:endParaRPr>
          </a:p>
          <a:p>
            <a:r>
              <a:rPr lang="en-US" dirty="0" smtClean="0">
                <a:solidFill>
                  <a:srgbClr val="FFFF00"/>
                </a:solidFill>
              </a:rPr>
              <a:t>Krishna (Lord Vishnu as human incarnation) takes the charioteer position on the </a:t>
            </a:r>
            <a:r>
              <a:rPr lang="en-US" dirty="0" err="1" smtClean="0">
                <a:solidFill>
                  <a:srgbClr val="FFFF00"/>
                </a:solidFill>
              </a:rPr>
              <a:t>Dharmic</a:t>
            </a:r>
            <a:r>
              <a:rPr lang="en-US" dirty="0" smtClean="0">
                <a:solidFill>
                  <a:srgbClr val="FFFF00"/>
                </a:solidFill>
              </a:rPr>
              <a:t> </a:t>
            </a:r>
            <a:r>
              <a:rPr lang="en-US" dirty="0" err="1" smtClean="0">
                <a:solidFill>
                  <a:srgbClr val="FFFF00"/>
                </a:solidFill>
              </a:rPr>
              <a:t>Pandavas</a:t>
            </a:r>
            <a:r>
              <a:rPr lang="en-US" dirty="0" smtClean="0">
                <a:solidFill>
                  <a:srgbClr val="FFFF00"/>
                </a:solidFill>
              </a:rPr>
              <a:t>’ side.</a:t>
            </a:r>
          </a:p>
          <a:p>
            <a:r>
              <a:rPr lang="en-US" dirty="0" smtClean="0">
                <a:solidFill>
                  <a:srgbClr val="FFFF00"/>
                </a:solidFill>
              </a:rPr>
              <a:t>Bhagavad Gita is Krishna’s dialogue with </a:t>
            </a:r>
            <a:r>
              <a:rPr lang="en-US" dirty="0" err="1" smtClean="0">
                <a:solidFill>
                  <a:srgbClr val="FFFF00"/>
                </a:solidFill>
              </a:rPr>
              <a:t>Arjuna</a:t>
            </a:r>
            <a:r>
              <a:rPr lang="en-US" dirty="0" smtClean="0">
                <a:solidFill>
                  <a:srgbClr val="FFFF00"/>
                </a:solidFill>
              </a:rPr>
              <a:t> (or with us in our life battle) to describe who we are, why we are here, our Divinity and how to live a spiritual life (Gita Way of Living) </a:t>
            </a:r>
          </a:p>
          <a:p>
            <a:pPr marL="0" indent="0">
              <a:buNone/>
            </a:pPr>
            <a:endParaRPr lang="en-US" dirty="0" smtClean="0">
              <a:solidFill>
                <a:srgbClr val="FFFF00"/>
              </a:solidFill>
            </a:endParaRPr>
          </a:p>
        </p:txBody>
      </p:sp>
    </p:spTree>
    <p:extLst>
      <p:ext uri="{BB962C8B-B14F-4D97-AF65-F5344CB8AC3E}">
        <p14:creationId xmlns:p14="http://schemas.microsoft.com/office/powerpoint/2010/main" val="2177987671"/>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US" dirty="0">
                <a:solidFill>
                  <a:srgbClr val="FFFF00"/>
                </a:solidFill>
              </a:rPr>
              <a:t>How to live spiritually </a:t>
            </a:r>
            <a:br>
              <a:rPr lang="en-US" dirty="0">
                <a:solidFill>
                  <a:srgbClr val="FFFF00"/>
                </a:solidFill>
              </a:rPr>
            </a:br>
            <a:r>
              <a:rPr lang="en-US" sz="2400" dirty="0">
                <a:solidFill>
                  <a:srgbClr val="FFFF00"/>
                </a:solidFill>
              </a:rPr>
              <a:t>in a material world</a:t>
            </a:r>
            <a:endParaRPr lang="en-US" altLang="en-US" dirty="0" smtClean="0">
              <a:solidFill>
                <a:srgbClr val="FFFF00"/>
              </a:solidFill>
              <a:cs typeface="Trebuchet MS" pitchFamily="34" charset="0"/>
            </a:endParaRPr>
          </a:p>
        </p:txBody>
      </p:sp>
      <p:sp>
        <p:nvSpPr>
          <p:cNvPr id="5123" name="Content Placeholder 2"/>
          <p:cNvSpPr>
            <a:spLocks noGrp="1"/>
          </p:cNvSpPr>
          <p:nvPr>
            <p:ph idx="1"/>
          </p:nvPr>
        </p:nvSpPr>
        <p:spPr>
          <a:xfrm>
            <a:off x="236483" y="2194560"/>
            <a:ext cx="11430000" cy="4024125"/>
          </a:xfrm>
        </p:spPr>
        <p:txBody>
          <a:bodyPr anchor="t">
            <a:noAutofit/>
          </a:bodyPr>
          <a:lstStyle/>
          <a:p>
            <a:r>
              <a:rPr lang="en-US" dirty="0" smtClean="0">
                <a:solidFill>
                  <a:srgbClr val="FFFF00"/>
                </a:solidFill>
              </a:rPr>
              <a:t>We are not the doers; we are the instrument of Divinity</a:t>
            </a:r>
          </a:p>
          <a:p>
            <a:r>
              <a:rPr lang="en-US" dirty="0" smtClean="0">
                <a:solidFill>
                  <a:srgbClr val="FFFF00"/>
                </a:solidFill>
              </a:rPr>
              <a:t> </a:t>
            </a:r>
            <a:r>
              <a:rPr lang="en-US" dirty="0" smtClean="0">
                <a:solidFill>
                  <a:srgbClr val="FFFF00"/>
                </a:solidFill>
              </a:rPr>
              <a:t>Learn to love Divinity in everything</a:t>
            </a:r>
          </a:p>
          <a:p>
            <a:r>
              <a:rPr lang="en-US" dirty="0" smtClean="0">
                <a:solidFill>
                  <a:srgbClr val="FFFF00"/>
                </a:solidFill>
              </a:rPr>
              <a:t>Seek refuge utterly in the Divine; no individuality independent of Divinity</a:t>
            </a:r>
          </a:p>
          <a:p>
            <a:r>
              <a:rPr lang="en-US" dirty="0" smtClean="0">
                <a:solidFill>
                  <a:srgbClr val="FFFF00"/>
                </a:solidFill>
              </a:rPr>
              <a:t>Total shelter leads to great peace of mind; less stress and suffering</a:t>
            </a:r>
          </a:p>
          <a:p>
            <a:r>
              <a:rPr lang="en-US" dirty="0" smtClean="0">
                <a:solidFill>
                  <a:srgbClr val="FFFF00"/>
                </a:solidFill>
              </a:rPr>
              <a:t>Walk the three paths: bhakti yoga, karma yoga and </a:t>
            </a:r>
            <a:r>
              <a:rPr lang="en-US" dirty="0" err="1" smtClean="0">
                <a:solidFill>
                  <a:srgbClr val="FFFF00"/>
                </a:solidFill>
              </a:rPr>
              <a:t>jnana</a:t>
            </a:r>
            <a:r>
              <a:rPr lang="en-US" dirty="0" smtClean="0">
                <a:solidFill>
                  <a:srgbClr val="FFFF00"/>
                </a:solidFill>
              </a:rPr>
              <a:t> yoga</a:t>
            </a:r>
          </a:p>
          <a:p>
            <a:endParaRPr lang="en-US" dirty="0" smtClean="0">
              <a:solidFill>
                <a:srgbClr val="FFFF00"/>
              </a:solidFill>
            </a:endParaRPr>
          </a:p>
          <a:p>
            <a:endParaRPr lang="en-US" dirty="0">
              <a:solidFill>
                <a:srgbClr val="FFFF00"/>
              </a:solidFill>
            </a:endParaRPr>
          </a:p>
        </p:txBody>
      </p:sp>
    </p:spTree>
    <p:extLst>
      <p:ext uri="{BB962C8B-B14F-4D97-AF65-F5344CB8AC3E}">
        <p14:creationId xmlns:p14="http://schemas.microsoft.com/office/powerpoint/2010/main" val="1236697730"/>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5669" y="1803405"/>
            <a:ext cx="11209283" cy="3840650"/>
          </a:xfrm>
        </p:spPr>
        <p:txBody>
          <a:bodyPr>
            <a:normAutofit/>
          </a:bodyPr>
          <a:lstStyle/>
          <a:p>
            <a:pPr algn="ctr"/>
            <a:r>
              <a:rPr lang="en-US" sz="7200" dirty="0">
                <a:solidFill>
                  <a:srgbClr val="FFFF00"/>
                </a:solidFill>
              </a:rPr>
              <a:t>How to live spiritually </a:t>
            </a:r>
            <a:br>
              <a:rPr lang="en-US" sz="7200" dirty="0">
                <a:solidFill>
                  <a:srgbClr val="FFFF00"/>
                </a:solidFill>
              </a:rPr>
            </a:br>
            <a:r>
              <a:rPr lang="en-US" sz="5400" dirty="0">
                <a:solidFill>
                  <a:srgbClr val="FFFF00"/>
                </a:solidFill>
              </a:rPr>
              <a:t>in a material world</a:t>
            </a:r>
            <a:endParaRPr lang="en-US" sz="8000" dirty="0">
              <a:solidFill>
                <a:srgbClr val="FFFF00"/>
              </a:solidFill>
            </a:endParaRPr>
          </a:p>
        </p:txBody>
      </p:sp>
    </p:spTree>
    <p:extLst>
      <p:ext uri="{BB962C8B-B14F-4D97-AF65-F5344CB8AC3E}">
        <p14:creationId xmlns:p14="http://schemas.microsoft.com/office/powerpoint/2010/main" val="4241045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US" altLang="en-US" dirty="0" smtClean="0">
                <a:solidFill>
                  <a:srgbClr val="FFFF00"/>
                </a:solidFill>
                <a:cs typeface="Trebuchet MS" pitchFamily="34" charset="0"/>
              </a:rPr>
              <a:t>Bhagavad Gita as a scripture</a:t>
            </a:r>
          </a:p>
        </p:txBody>
      </p:sp>
      <p:sp>
        <p:nvSpPr>
          <p:cNvPr id="5123" name="Content Placeholder 2"/>
          <p:cNvSpPr>
            <a:spLocks noGrp="1"/>
          </p:cNvSpPr>
          <p:nvPr>
            <p:ph idx="1"/>
          </p:nvPr>
        </p:nvSpPr>
        <p:spPr/>
        <p:txBody>
          <a:bodyPr anchor="t">
            <a:noAutofit/>
          </a:bodyPr>
          <a:lstStyle/>
          <a:p>
            <a:r>
              <a:rPr lang="en-US" dirty="0" smtClean="0">
                <a:solidFill>
                  <a:srgbClr val="FFFF00"/>
                </a:solidFill>
              </a:rPr>
              <a:t>It is a dialogue between Teacher and Student; called </a:t>
            </a:r>
            <a:r>
              <a:rPr lang="en-US" dirty="0" err="1" smtClean="0">
                <a:solidFill>
                  <a:srgbClr val="FFFF00"/>
                </a:solidFill>
              </a:rPr>
              <a:t>Samvada</a:t>
            </a:r>
            <a:endParaRPr lang="en-US" dirty="0" smtClean="0">
              <a:solidFill>
                <a:srgbClr val="FFFF00"/>
              </a:solidFill>
            </a:endParaRPr>
          </a:p>
          <a:p>
            <a:r>
              <a:rPr lang="en-US" dirty="0" smtClean="0">
                <a:solidFill>
                  <a:srgbClr val="FFFF00"/>
                </a:solidFill>
              </a:rPr>
              <a:t>Amenable to a collective healthy study format called </a:t>
            </a:r>
            <a:r>
              <a:rPr lang="en-US" dirty="0" err="1" smtClean="0">
                <a:solidFill>
                  <a:srgbClr val="FFFF00"/>
                </a:solidFill>
              </a:rPr>
              <a:t>Vada</a:t>
            </a:r>
            <a:endParaRPr lang="en-US" dirty="0" smtClean="0">
              <a:solidFill>
                <a:srgbClr val="FFFF00"/>
              </a:solidFill>
            </a:endParaRPr>
          </a:p>
          <a:p>
            <a:r>
              <a:rPr lang="en-US" dirty="0" smtClean="0">
                <a:solidFill>
                  <a:srgbClr val="FFFF00"/>
                </a:solidFill>
              </a:rPr>
              <a:t>Need to avoid combative (</a:t>
            </a:r>
            <a:r>
              <a:rPr lang="en-US" dirty="0" err="1" smtClean="0">
                <a:solidFill>
                  <a:srgbClr val="FFFF00"/>
                </a:solidFill>
              </a:rPr>
              <a:t>jalpa</a:t>
            </a:r>
            <a:r>
              <a:rPr lang="en-US" dirty="0" smtClean="0">
                <a:solidFill>
                  <a:srgbClr val="FFFF00"/>
                </a:solidFill>
              </a:rPr>
              <a:t>) or antagonistic (</a:t>
            </a:r>
            <a:r>
              <a:rPr lang="en-US" dirty="0" err="1" smtClean="0">
                <a:solidFill>
                  <a:srgbClr val="FFFF00"/>
                </a:solidFill>
              </a:rPr>
              <a:t>vitanda</a:t>
            </a:r>
            <a:r>
              <a:rPr lang="en-US" dirty="0" smtClean="0">
                <a:solidFill>
                  <a:srgbClr val="FFFF00"/>
                </a:solidFill>
              </a:rPr>
              <a:t>) styles. </a:t>
            </a:r>
          </a:p>
          <a:p>
            <a:r>
              <a:rPr lang="en-US" dirty="0" smtClean="0">
                <a:solidFill>
                  <a:srgbClr val="FFFF00"/>
                </a:solidFill>
              </a:rPr>
              <a:t>Two types of subjects: siddha and </a:t>
            </a:r>
            <a:r>
              <a:rPr lang="en-US" dirty="0" err="1" smtClean="0">
                <a:solidFill>
                  <a:srgbClr val="FFFF00"/>
                </a:solidFill>
              </a:rPr>
              <a:t>sadhya</a:t>
            </a:r>
            <a:r>
              <a:rPr lang="en-US" dirty="0" smtClean="0">
                <a:solidFill>
                  <a:srgbClr val="FFFF00"/>
                </a:solidFill>
              </a:rPr>
              <a:t>-apple and apple pie</a:t>
            </a:r>
          </a:p>
          <a:p>
            <a:r>
              <a:rPr lang="en-US" dirty="0" smtClean="0">
                <a:solidFill>
                  <a:srgbClr val="FFFF00"/>
                </a:solidFill>
              </a:rPr>
              <a:t>Commentaries, translations and interpretations of Gita</a:t>
            </a:r>
          </a:p>
          <a:p>
            <a:r>
              <a:rPr lang="en-US" dirty="0" smtClean="0">
                <a:solidFill>
                  <a:srgbClr val="FFFF00"/>
                </a:solidFill>
              </a:rPr>
              <a:t>Universal values from Gita are better understood by applying them to personal situations in real time or in retrospect.</a:t>
            </a:r>
            <a:endParaRPr lang="en-US" dirty="0">
              <a:solidFill>
                <a:srgbClr val="FFFF00"/>
              </a:solidFill>
            </a:endParaRPr>
          </a:p>
        </p:txBody>
      </p:sp>
    </p:spTree>
    <p:extLst>
      <p:ext uri="{BB962C8B-B14F-4D97-AF65-F5344CB8AC3E}">
        <p14:creationId xmlns:p14="http://schemas.microsoft.com/office/powerpoint/2010/main" val="3462479989"/>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US" altLang="en-US" dirty="0" smtClean="0">
                <a:solidFill>
                  <a:srgbClr val="FFFF00"/>
                </a:solidFill>
                <a:cs typeface="Trebuchet MS" pitchFamily="34" charset="0"/>
              </a:rPr>
              <a:t>Five Chapters from eighteen </a:t>
            </a:r>
            <a:r>
              <a:rPr lang="en-US" altLang="en-US" sz="2800" dirty="0" smtClean="0">
                <a:solidFill>
                  <a:srgbClr val="FFFF00"/>
                </a:solidFill>
                <a:cs typeface="Trebuchet MS" pitchFamily="34" charset="0"/>
              </a:rPr>
              <a:t>as condensed by jack </a:t>
            </a:r>
            <a:r>
              <a:rPr lang="en-US" altLang="en-US" sz="2800" dirty="0" err="1" smtClean="0">
                <a:solidFill>
                  <a:srgbClr val="FFFF00"/>
                </a:solidFill>
                <a:cs typeface="Trebuchet MS" pitchFamily="34" charset="0"/>
              </a:rPr>
              <a:t>hawley</a:t>
            </a:r>
            <a:endParaRPr lang="en-US" altLang="en-US" sz="2800" dirty="0" smtClean="0">
              <a:solidFill>
                <a:srgbClr val="FFFF00"/>
              </a:solidFill>
              <a:cs typeface="Trebuchet MS" pitchFamily="34" charset="0"/>
            </a:endParaRPr>
          </a:p>
        </p:txBody>
      </p:sp>
      <p:sp>
        <p:nvSpPr>
          <p:cNvPr id="5123" name="Content Placeholder 2"/>
          <p:cNvSpPr>
            <a:spLocks noGrp="1"/>
          </p:cNvSpPr>
          <p:nvPr>
            <p:ph idx="1"/>
          </p:nvPr>
        </p:nvSpPr>
        <p:spPr>
          <a:xfrm>
            <a:off x="236483" y="2375065"/>
            <a:ext cx="11389460" cy="3843620"/>
          </a:xfrm>
        </p:spPr>
        <p:txBody>
          <a:bodyPr anchor="t">
            <a:noAutofit/>
          </a:bodyPr>
          <a:lstStyle/>
          <a:p>
            <a:r>
              <a:rPr lang="en-US" dirty="0" smtClean="0">
                <a:solidFill>
                  <a:srgbClr val="FFFF00"/>
                </a:solidFill>
              </a:rPr>
              <a:t>Who am I? </a:t>
            </a:r>
            <a:r>
              <a:rPr lang="en-US" sz="2400" dirty="0" smtClean="0">
                <a:solidFill>
                  <a:srgbClr val="FFFF00"/>
                </a:solidFill>
              </a:rPr>
              <a:t>April 2 Session</a:t>
            </a:r>
          </a:p>
          <a:p>
            <a:r>
              <a:rPr lang="en-US" dirty="0" smtClean="0">
                <a:solidFill>
                  <a:srgbClr val="FFFF00"/>
                </a:solidFill>
              </a:rPr>
              <a:t>Why am I here? </a:t>
            </a:r>
            <a:r>
              <a:rPr lang="en-US" sz="2400" dirty="0" smtClean="0">
                <a:solidFill>
                  <a:srgbClr val="FFFF00"/>
                </a:solidFill>
              </a:rPr>
              <a:t>April 2 Session </a:t>
            </a:r>
          </a:p>
          <a:p>
            <a:r>
              <a:rPr lang="en-US" dirty="0" smtClean="0">
                <a:solidFill>
                  <a:srgbClr val="FFFF00"/>
                </a:solidFill>
              </a:rPr>
              <a:t>What is Divinity? </a:t>
            </a:r>
            <a:r>
              <a:rPr lang="en-US" sz="2400" dirty="0" smtClean="0">
                <a:solidFill>
                  <a:srgbClr val="FFFF00"/>
                </a:solidFill>
              </a:rPr>
              <a:t>April 9 Session</a:t>
            </a:r>
            <a:endParaRPr lang="en-US" sz="2400" dirty="0">
              <a:solidFill>
                <a:srgbClr val="FFFF00"/>
              </a:solidFill>
            </a:endParaRPr>
          </a:p>
          <a:p>
            <a:r>
              <a:rPr lang="en-US" dirty="0" smtClean="0">
                <a:solidFill>
                  <a:srgbClr val="FFFF00"/>
                </a:solidFill>
              </a:rPr>
              <a:t>How can we connect to Divinity? </a:t>
            </a:r>
            <a:r>
              <a:rPr lang="en-US" sz="2400" dirty="0" smtClean="0">
                <a:solidFill>
                  <a:srgbClr val="FFFF00"/>
                </a:solidFill>
              </a:rPr>
              <a:t>April 9 Session</a:t>
            </a:r>
          </a:p>
          <a:p>
            <a:r>
              <a:rPr lang="en-US" dirty="0" smtClean="0">
                <a:solidFill>
                  <a:srgbClr val="FFFF00"/>
                </a:solidFill>
              </a:rPr>
              <a:t>How do we live spiritually in a material world?  </a:t>
            </a:r>
            <a:r>
              <a:rPr lang="en-US" sz="2400" dirty="0" smtClean="0">
                <a:solidFill>
                  <a:srgbClr val="FFFF00"/>
                </a:solidFill>
              </a:rPr>
              <a:t>April 16 &amp; April 23</a:t>
            </a:r>
          </a:p>
          <a:p>
            <a:endParaRPr lang="en-US" dirty="0">
              <a:solidFill>
                <a:srgbClr val="FFFF00"/>
              </a:solidFill>
            </a:endParaRPr>
          </a:p>
        </p:txBody>
      </p:sp>
    </p:spTree>
    <p:extLst>
      <p:ext uri="{BB962C8B-B14F-4D97-AF65-F5344CB8AC3E}">
        <p14:creationId xmlns:p14="http://schemas.microsoft.com/office/powerpoint/2010/main" val="4199180597"/>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pPr eaLnBrk="1" hangingPunct="1"/>
            <a:r>
              <a:rPr lang="en-US" altLang="en-US" dirty="0" smtClean="0">
                <a:cs typeface="Trebuchet MS" pitchFamily="34" charset="0"/>
              </a:rPr>
              <a:t>Who am </a:t>
            </a:r>
            <a:r>
              <a:rPr lang="en-US" altLang="en-US" dirty="0" err="1" smtClean="0">
                <a:cs typeface="Trebuchet MS" pitchFamily="34" charset="0"/>
              </a:rPr>
              <a:t>i</a:t>
            </a:r>
            <a:r>
              <a:rPr lang="en-US" altLang="en-US" dirty="0" smtClean="0">
                <a:cs typeface="Trebuchet MS" pitchFamily="34" charset="0"/>
              </a:rPr>
              <a:t>?</a:t>
            </a:r>
          </a:p>
        </p:txBody>
      </p:sp>
      <p:sp>
        <p:nvSpPr>
          <p:cNvPr id="5123" name="Content Placeholder 2"/>
          <p:cNvSpPr>
            <a:spLocks noGrp="1"/>
          </p:cNvSpPr>
          <p:nvPr>
            <p:ph idx="1"/>
          </p:nvPr>
        </p:nvSpPr>
        <p:spPr>
          <a:xfrm>
            <a:off x="236483" y="2194560"/>
            <a:ext cx="11430000" cy="4024125"/>
          </a:xfrm>
        </p:spPr>
        <p:txBody>
          <a:bodyPr anchor="t">
            <a:noAutofit/>
          </a:bodyPr>
          <a:lstStyle/>
          <a:p>
            <a:pPr lvl="0"/>
            <a:r>
              <a:rPr lang="en-US" dirty="0" smtClean="0">
                <a:solidFill>
                  <a:srgbClr val="FFFF00"/>
                </a:solidFill>
              </a:rPr>
              <a:t>We identify ourselves with body, mind, intellect and ego</a:t>
            </a:r>
          </a:p>
          <a:p>
            <a:pPr lvl="0"/>
            <a:r>
              <a:rPr lang="en-US" dirty="0" smtClean="0">
                <a:solidFill>
                  <a:srgbClr val="FFFF00"/>
                </a:solidFill>
              </a:rPr>
              <a:t>This is not real because we did not exist 100 years ago and will not exist 100 years from now. </a:t>
            </a:r>
            <a:endParaRPr lang="en-US" dirty="0">
              <a:solidFill>
                <a:srgbClr val="FFFF00"/>
              </a:solidFill>
            </a:endParaRPr>
          </a:p>
          <a:p>
            <a:pPr lvl="0"/>
            <a:r>
              <a:rPr lang="en-US" dirty="0" smtClean="0">
                <a:solidFill>
                  <a:srgbClr val="FFFF00"/>
                </a:solidFill>
              </a:rPr>
              <a:t>What is real is our SELF, the </a:t>
            </a:r>
            <a:r>
              <a:rPr lang="en-US" dirty="0" err="1" smtClean="0">
                <a:solidFill>
                  <a:srgbClr val="FFFF00"/>
                </a:solidFill>
              </a:rPr>
              <a:t>Atma</a:t>
            </a:r>
            <a:r>
              <a:rPr lang="en-US" dirty="0" smtClean="0">
                <a:solidFill>
                  <a:srgbClr val="FFFF00"/>
                </a:solidFill>
              </a:rPr>
              <a:t> which never is born or dead. </a:t>
            </a:r>
          </a:p>
          <a:p>
            <a:pPr lvl="0"/>
            <a:r>
              <a:rPr lang="en-US" dirty="0" smtClean="0">
                <a:solidFill>
                  <a:srgbClr val="FFFF00"/>
                </a:solidFill>
              </a:rPr>
              <a:t>This awareness, consciousness, soul, SELF, the Atman in the individual is the SELF, the Atman in all. We are part of the all pervasive Divinity. So, there is Divinity in all of us. We can sense it.</a:t>
            </a:r>
            <a:endParaRPr lang="en-US" dirty="0">
              <a:solidFill>
                <a:srgbClr val="FFFF00"/>
              </a:solidFill>
            </a:endParaRPr>
          </a:p>
        </p:txBody>
      </p:sp>
    </p:spTree>
    <p:extLst>
      <p:ext uri="{BB962C8B-B14F-4D97-AF65-F5344CB8AC3E}">
        <p14:creationId xmlns:p14="http://schemas.microsoft.com/office/powerpoint/2010/main" val="260098012"/>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pPr eaLnBrk="1" hangingPunct="1"/>
            <a:r>
              <a:rPr lang="en-US" altLang="en-US" dirty="0" smtClean="0">
                <a:cs typeface="Trebuchet MS" pitchFamily="34" charset="0"/>
              </a:rPr>
              <a:t>Why are we here? </a:t>
            </a:r>
          </a:p>
        </p:txBody>
      </p:sp>
      <p:sp>
        <p:nvSpPr>
          <p:cNvPr id="5123" name="Content Placeholder 2"/>
          <p:cNvSpPr>
            <a:spLocks noGrp="1"/>
          </p:cNvSpPr>
          <p:nvPr>
            <p:ph idx="1"/>
          </p:nvPr>
        </p:nvSpPr>
        <p:spPr>
          <a:xfrm>
            <a:off x="236483" y="2194560"/>
            <a:ext cx="11430000" cy="4024125"/>
          </a:xfrm>
        </p:spPr>
        <p:txBody>
          <a:bodyPr anchor="t">
            <a:noAutofit/>
          </a:bodyPr>
          <a:lstStyle/>
          <a:p>
            <a:pPr lvl="0"/>
            <a:r>
              <a:rPr lang="en-US" dirty="0" smtClean="0">
                <a:solidFill>
                  <a:srgbClr val="FFFF00"/>
                </a:solidFill>
              </a:rPr>
              <a:t>Live a fully active life not as a recluse but to leave this place  better than we found it.</a:t>
            </a:r>
          </a:p>
          <a:p>
            <a:r>
              <a:rPr lang="en-US" dirty="0" smtClean="0">
                <a:solidFill>
                  <a:srgbClr val="FFFF00"/>
                </a:solidFill>
              </a:rPr>
              <a:t>Find Divinity in our worldly duties, doing our Dharma.</a:t>
            </a:r>
          </a:p>
          <a:p>
            <a:r>
              <a:rPr lang="en-US" dirty="0" smtClean="0">
                <a:solidFill>
                  <a:srgbClr val="FFFF00"/>
                </a:solidFill>
              </a:rPr>
              <a:t>We should excel one amongst the thousands to discover Divinity in all of us.</a:t>
            </a:r>
          </a:p>
          <a:p>
            <a:r>
              <a:rPr lang="en-US" dirty="0" smtClean="0">
                <a:solidFill>
                  <a:srgbClr val="FFFF00"/>
                </a:solidFill>
              </a:rPr>
              <a:t>Eventually, we work to become one </a:t>
            </a:r>
            <a:r>
              <a:rPr lang="en-US" smtClean="0">
                <a:solidFill>
                  <a:srgbClr val="FFFF00"/>
                </a:solidFill>
              </a:rPr>
              <a:t>with Divinity. </a:t>
            </a:r>
            <a:endParaRPr lang="en-US" dirty="0" smtClean="0">
              <a:solidFill>
                <a:srgbClr val="FFFF00"/>
              </a:solidFill>
            </a:endParaRPr>
          </a:p>
          <a:p>
            <a:endParaRPr lang="en-US" dirty="0" smtClean="0">
              <a:solidFill>
                <a:srgbClr val="FFFF00"/>
              </a:solidFill>
            </a:endParaRPr>
          </a:p>
          <a:p>
            <a:pPr lvl="0"/>
            <a:endParaRPr lang="en-US" dirty="0" smtClean="0">
              <a:solidFill>
                <a:srgbClr val="FFFF00"/>
              </a:solidFill>
            </a:endParaRPr>
          </a:p>
        </p:txBody>
      </p:sp>
    </p:spTree>
    <p:extLst>
      <p:ext uri="{BB962C8B-B14F-4D97-AF65-F5344CB8AC3E}">
        <p14:creationId xmlns:p14="http://schemas.microsoft.com/office/powerpoint/2010/main" val="619970610"/>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pPr eaLnBrk="1" hangingPunct="1"/>
            <a:r>
              <a:rPr lang="en-US" altLang="en-US" dirty="0" smtClean="0">
                <a:solidFill>
                  <a:srgbClr val="FFFF00"/>
                </a:solidFill>
                <a:cs typeface="Trebuchet MS" pitchFamily="34" charset="0"/>
              </a:rPr>
              <a:t>What is divinity?</a:t>
            </a:r>
          </a:p>
        </p:txBody>
      </p:sp>
      <p:sp>
        <p:nvSpPr>
          <p:cNvPr id="5123" name="Content Placeholder 2"/>
          <p:cNvSpPr>
            <a:spLocks noGrp="1"/>
          </p:cNvSpPr>
          <p:nvPr>
            <p:ph idx="1"/>
          </p:nvPr>
        </p:nvSpPr>
        <p:spPr>
          <a:xfrm>
            <a:off x="236483" y="2194560"/>
            <a:ext cx="11430000" cy="4024125"/>
          </a:xfrm>
        </p:spPr>
        <p:txBody>
          <a:bodyPr anchor="t">
            <a:noAutofit/>
          </a:bodyPr>
          <a:lstStyle/>
          <a:p>
            <a:r>
              <a:rPr lang="en-US" sz="3200" dirty="0" smtClean="0">
                <a:solidFill>
                  <a:srgbClr val="FFFF00"/>
                </a:solidFill>
              </a:rPr>
              <a:t>We like to see God in human form whereas God is the infinite supreme. </a:t>
            </a:r>
          </a:p>
          <a:p>
            <a:r>
              <a:rPr lang="en-US" dirty="0" smtClean="0">
                <a:solidFill>
                  <a:srgbClr val="FFFF00"/>
                </a:solidFill>
              </a:rPr>
              <a:t>God exists in each of us as divine attributes. These attributes eventually lead to liberation. </a:t>
            </a:r>
          </a:p>
          <a:p>
            <a:r>
              <a:rPr lang="en-US" dirty="0" smtClean="0">
                <a:solidFill>
                  <a:srgbClr val="FFFF00"/>
                </a:solidFill>
              </a:rPr>
              <a:t>When our divine attributes fail to overpower </a:t>
            </a:r>
            <a:r>
              <a:rPr lang="en-US" dirty="0" err="1" smtClean="0">
                <a:solidFill>
                  <a:srgbClr val="FFFF00"/>
                </a:solidFill>
              </a:rPr>
              <a:t>Adharma</a:t>
            </a:r>
            <a:r>
              <a:rPr lang="en-US" dirty="0" smtClean="0">
                <a:solidFill>
                  <a:srgbClr val="FFFF00"/>
                </a:solidFill>
              </a:rPr>
              <a:t>, the infinite supreme God assumes an incarnation to reestablish Dharma</a:t>
            </a:r>
          </a:p>
          <a:p>
            <a:r>
              <a:rPr lang="en-US" sz="3200" dirty="0" smtClean="0">
                <a:solidFill>
                  <a:srgbClr val="FFFF00"/>
                </a:solidFill>
              </a:rPr>
              <a:t>The infinite supreme Divinity is the nature and spirit of the entire universe. </a:t>
            </a:r>
          </a:p>
        </p:txBody>
      </p:sp>
    </p:spTree>
    <p:extLst>
      <p:ext uri="{BB962C8B-B14F-4D97-AF65-F5344CB8AC3E}">
        <p14:creationId xmlns:p14="http://schemas.microsoft.com/office/powerpoint/2010/main" val="3544266038"/>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US" altLang="en-US" dirty="0">
                <a:solidFill>
                  <a:srgbClr val="FFFF00"/>
                </a:solidFill>
                <a:cs typeface="Trebuchet MS" pitchFamily="34" charset="0"/>
              </a:rPr>
              <a:t>What is divinity</a:t>
            </a:r>
            <a:endParaRPr lang="en-US" altLang="en-US" dirty="0" smtClean="0">
              <a:solidFill>
                <a:srgbClr val="FFFF00"/>
              </a:solidFill>
              <a:cs typeface="Trebuchet MS" pitchFamily="34" charset="0"/>
            </a:endParaRPr>
          </a:p>
        </p:txBody>
      </p:sp>
      <p:sp>
        <p:nvSpPr>
          <p:cNvPr id="5123" name="Content Placeholder 2"/>
          <p:cNvSpPr>
            <a:spLocks noGrp="1"/>
          </p:cNvSpPr>
          <p:nvPr>
            <p:ph idx="1"/>
          </p:nvPr>
        </p:nvSpPr>
        <p:spPr>
          <a:xfrm>
            <a:off x="236483" y="2194560"/>
            <a:ext cx="11619186" cy="4024125"/>
          </a:xfrm>
        </p:spPr>
        <p:txBody>
          <a:bodyPr anchor="t">
            <a:noAutofit/>
          </a:bodyPr>
          <a:lstStyle/>
          <a:p>
            <a:r>
              <a:rPr lang="en-US" dirty="0" smtClean="0">
                <a:solidFill>
                  <a:srgbClr val="FFFF00"/>
                </a:solidFill>
              </a:rPr>
              <a:t>When we grasp this Divinity in all of us as a part of the infinite Divinity of the universe, we will conquer sorrow and become enlightened.</a:t>
            </a:r>
            <a:endParaRPr lang="en-US" i="1" dirty="0" smtClean="0">
              <a:solidFill>
                <a:srgbClr val="FFFF00"/>
              </a:solidFill>
            </a:endParaRPr>
          </a:p>
          <a:p>
            <a:r>
              <a:rPr lang="en-US" dirty="0" smtClean="0">
                <a:solidFill>
                  <a:srgbClr val="FFFF00"/>
                </a:solidFill>
              </a:rPr>
              <a:t>Everything in the universe is Divinity; it is what holds the universe together and makes everything and every creature  function.  </a:t>
            </a:r>
          </a:p>
          <a:p>
            <a:r>
              <a:rPr lang="en-US" sz="3200" dirty="0" smtClean="0">
                <a:solidFill>
                  <a:srgbClr val="FFFF00"/>
                </a:solidFill>
              </a:rPr>
              <a:t>The supreme God is both manifested and </a:t>
            </a:r>
            <a:r>
              <a:rPr lang="en-US" dirty="0" err="1" smtClean="0">
                <a:solidFill>
                  <a:srgbClr val="FFFF00"/>
                </a:solidFill>
              </a:rPr>
              <a:t>unmanifested</a:t>
            </a:r>
            <a:r>
              <a:rPr lang="en-US" dirty="0" smtClean="0">
                <a:solidFill>
                  <a:srgbClr val="FFFF00"/>
                </a:solidFill>
              </a:rPr>
              <a:t>, formed and formless; exists everywhere.</a:t>
            </a:r>
            <a:endParaRPr lang="en-US" sz="3200" dirty="0" smtClean="0">
              <a:solidFill>
                <a:srgbClr val="FFFF00"/>
              </a:solidFill>
            </a:endParaRPr>
          </a:p>
          <a:p>
            <a:r>
              <a:rPr lang="en-US" sz="3200" dirty="0" smtClean="0">
                <a:solidFill>
                  <a:srgbClr val="FFFF00"/>
                </a:solidFill>
              </a:rPr>
              <a:t>This ultimate Divinit</a:t>
            </a:r>
            <a:r>
              <a:rPr lang="en-US" dirty="0" smtClean="0">
                <a:solidFill>
                  <a:srgbClr val="FFFF00"/>
                </a:solidFill>
              </a:rPr>
              <a:t>y dwells in each body as the soul, the </a:t>
            </a:r>
            <a:r>
              <a:rPr lang="en-US" dirty="0" err="1" smtClean="0">
                <a:solidFill>
                  <a:srgbClr val="FFFF00"/>
                </a:solidFill>
              </a:rPr>
              <a:t>Atma</a:t>
            </a:r>
            <a:r>
              <a:rPr lang="en-US" dirty="0" smtClean="0">
                <a:solidFill>
                  <a:srgbClr val="FFFF00"/>
                </a:solidFill>
              </a:rPr>
              <a:t>. </a:t>
            </a:r>
            <a:endParaRPr lang="en-US" sz="3200" dirty="0" smtClean="0">
              <a:solidFill>
                <a:srgbClr val="FFFF00"/>
              </a:solidFill>
            </a:endParaRPr>
          </a:p>
        </p:txBody>
      </p:sp>
    </p:spTree>
    <p:extLst>
      <p:ext uri="{BB962C8B-B14F-4D97-AF65-F5344CB8AC3E}">
        <p14:creationId xmlns:p14="http://schemas.microsoft.com/office/powerpoint/2010/main" val="1879200620"/>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pPr eaLnBrk="1" hangingPunct="1"/>
            <a:r>
              <a:rPr lang="en-US" altLang="en-US" dirty="0" smtClean="0">
                <a:solidFill>
                  <a:srgbClr val="FFFF00"/>
                </a:solidFill>
                <a:cs typeface="Trebuchet MS" pitchFamily="34" charset="0"/>
              </a:rPr>
              <a:t>How we can connect to divinity?</a:t>
            </a:r>
          </a:p>
        </p:txBody>
      </p:sp>
      <p:sp>
        <p:nvSpPr>
          <p:cNvPr id="5123" name="Content Placeholder 2"/>
          <p:cNvSpPr>
            <a:spLocks noGrp="1"/>
          </p:cNvSpPr>
          <p:nvPr>
            <p:ph idx="1"/>
          </p:nvPr>
        </p:nvSpPr>
        <p:spPr>
          <a:xfrm>
            <a:off x="236483" y="2194560"/>
            <a:ext cx="11430000" cy="4024125"/>
          </a:xfrm>
        </p:spPr>
        <p:txBody>
          <a:bodyPr anchor="t">
            <a:noAutofit/>
          </a:bodyPr>
          <a:lstStyle/>
          <a:p>
            <a:r>
              <a:rPr lang="en-US" sz="3200" dirty="0" smtClean="0">
                <a:solidFill>
                  <a:srgbClr val="FFFF00"/>
                </a:solidFill>
              </a:rPr>
              <a:t>Love the Divine and the Divine in all</a:t>
            </a:r>
          </a:p>
          <a:p>
            <a:r>
              <a:rPr lang="en-US" dirty="0" smtClean="0">
                <a:solidFill>
                  <a:srgbClr val="FFFF00"/>
                </a:solidFill>
              </a:rPr>
              <a:t>First shift from ego self to Divinity self and then love Divinity in all. Divinity is perfect; by moving to Divinity, we live in God’s world of perfection</a:t>
            </a:r>
          </a:p>
          <a:p>
            <a:r>
              <a:rPr lang="en-US" sz="3200" dirty="0" smtClean="0">
                <a:solidFill>
                  <a:srgbClr val="FFFF00"/>
                </a:solidFill>
              </a:rPr>
              <a:t>We become one with God, one with the universe and everything in it. We therefore will experience the joys and sorrows of all. We will be happier that way. </a:t>
            </a:r>
          </a:p>
        </p:txBody>
      </p:sp>
    </p:spTree>
    <p:extLst>
      <p:ext uri="{BB962C8B-B14F-4D97-AF65-F5344CB8AC3E}">
        <p14:creationId xmlns:p14="http://schemas.microsoft.com/office/powerpoint/2010/main" val="676514278"/>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TC104033937[[fn=Vapor Trail]]</Template>
  <TotalTime>1033</TotalTime>
  <Words>1423</Words>
  <Application>Microsoft Office PowerPoint</Application>
  <PresentationFormat>Widescreen</PresentationFormat>
  <Paragraphs>115</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Century Gothic</vt:lpstr>
      <vt:lpstr>Times New Roman</vt:lpstr>
      <vt:lpstr>Trebuchet MS</vt:lpstr>
      <vt:lpstr>Vapor Trail</vt:lpstr>
      <vt:lpstr>Bhagavad Gita Study group</vt:lpstr>
      <vt:lpstr>The context of bhagavad gita</vt:lpstr>
      <vt:lpstr>Bhagavad Gita as a scripture</vt:lpstr>
      <vt:lpstr>Five Chapters from eighteen as condensed by jack hawley</vt:lpstr>
      <vt:lpstr>Who am i?</vt:lpstr>
      <vt:lpstr>Why are we here? </vt:lpstr>
      <vt:lpstr>What is divinity?</vt:lpstr>
      <vt:lpstr>What is divinity</vt:lpstr>
      <vt:lpstr>How we can connect to divinity?</vt:lpstr>
      <vt:lpstr>How we can connect to divinity</vt:lpstr>
      <vt:lpstr>How we can connect to divinity</vt:lpstr>
      <vt:lpstr>How we can connect to divinity</vt:lpstr>
      <vt:lpstr>How to live spiritually  in a material world?</vt:lpstr>
      <vt:lpstr>How to live spiritually  in a material world</vt:lpstr>
      <vt:lpstr>How to live spiritually  in a material world</vt:lpstr>
      <vt:lpstr>How to live spiritually  in a material world</vt:lpstr>
      <vt:lpstr>How to live spiritually  in a material world</vt:lpstr>
      <vt:lpstr>How to live spiritually  in a material world</vt:lpstr>
      <vt:lpstr>How to live spiritually  in a material world</vt:lpstr>
      <vt:lpstr>How to live spiritually  in a material world</vt:lpstr>
      <vt:lpstr>How to live spiritually  in a material world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PriyaUsha</dc:creator>
  <cp:lastModifiedBy>prakash babu</cp:lastModifiedBy>
  <cp:revision>79</cp:revision>
  <dcterms:created xsi:type="dcterms:W3CDTF">2013-07-15T20:26:09Z</dcterms:created>
  <dcterms:modified xsi:type="dcterms:W3CDTF">2015-04-23T02:41:14Z</dcterms:modified>
</cp:coreProperties>
</file>